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0" r:id="rId1"/>
  </p:sldMasterIdLst>
  <p:notesMasterIdLst>
    <p:notesMasterId r:id="rId10"/>
  </p:notesMasterIdLst>
  <p:sldIdLst>
    <p:sldId id="257" r:id="rId2"/>
    <p:sldId id="258" r:id="rId3"/>
    <p:sldId id="265" r:id="rId4"/>
    <p:sldId id="259" r:id="rId5"/>
    <p:sldId id="260" r:id="rId6"/>
    <p:sldId id="266" r:id="rId7"/>
    <p:sldId id="263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B0830-F97A-4AB6-AF64-89DDB18DCD6D}" type="datetimeFigureOut">
              <a:rPr lang="it-IT" smtClean="0"/>
              <a:t>11/02/2019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9B877-4B92-48BE-A415-E064D66CA7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8713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900"/>
              <a:t>A cura di Carmelita Patriarca</a:t>
            </a:r>
            <a:endParaRPr sz="9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900"/>
              <a:t>                Maria Luisa Barbone</a:t>
            </a:r>
            <a:endParaRPr sz="900"/>
          </a:p>
        </p:txBody>
      </p:sp>
    </p:spTree>
    <p:extLst>
      <p:ext uri="{BB962C8B-B14F-4D97-AF65-F5344CB8AC3E}">
        <p14:creationId xmlns:p14="http://schemas.microsoft.com/office/powerpoint/2010/main" val="888213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8995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0852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22677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5433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39014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7859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961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0830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6621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5108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2/11/2019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0950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2/11/2019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1991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2/11/2019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5899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2/11/2019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339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2/11/2019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2881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0DB6-F5C7-45FB-8CF3-31B45F9C2DAC}" type="datetimeFigureOut">
              <a:rPr lang="en-US" smtClean="0"/>
              <a:t>2/11/2019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1387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731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google.it/url?sa=i&amp;rct=j&amp;q=&amp;esrc=s&amp;source=images&amp;cd=&amp;ved=2ahUKEwiniNvriK_gAhXHKewKHb38Ah4QjRx6BAgBEAU&amp;url=http://www.eenelse.it/else/nuove-offerte-cooperazione-le-imprese-ricercatori/&amp;psig=AOvVaw2X28VPQn9_7XTtqco0Bnni&amp;ust=1549815998864089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 descr="Risultati immagini per immagini progetto erasmus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09347" y="2108333"/>
            <a:ext cx="5165420" cy="41011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55" name="Google Shape;55;p13"/>
          <p:cNvSpPr txBox="1"/>
          <p:nvPr/>
        </p:nvSpPr>
        <p:spPr>
          <a:xfrm>
            <a:off x="764567" y="3197433"/>
            <a:ext cx="5190000" cy="301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endParaRPr sz="2400"/>
          </a:p>
        </p:txBody>
      </p:sp>
      <p:sp>
        <p:nvSpPr>
          <p:cNvPr id="56" name="Google Shape;56;p13"/>
          <p:cNvSpPr txBox="1"/>
          <p:nvPr/>
        </p:nvSpPr>
        <p:spPr>
          <a:xfrm>
            <a:off x="1232057" y="2404454"/>
            <a:ext cx="4955910" cy="3804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endParaRPr sz="2667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r>
              <a:rPr lang="it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  <a:ea typeface="Comic Sans MS"/>
                <a:cs typeface="Arial" panose="020B0604020202020204" pitchFamily="34" charset="0"/>
                <a:sym typeface="Comic Sans MS"/>
              </a:rPr>
              <a:t>Inizio progetto   01/09/2018</a:t>
            </a:r>
            <a:endParaRPr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  <a:ea typeface="Comic Sans MS"/>
              <a:cs typeface="Arial" panose="020B0604020202020204" pitchFamily="34" charset="0"/>
              <a:sym typeface="Comic Sans MS"/>
            </a:endParaRPr>
          </a:p>
          <a:p>
            <a:endParaRPr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  <a:ea typeface="Comic Sans MS"/>
              <a:cs typeface="Arial" panose="020B0604020202020204" pitchFamily="34" charset="0"/>
              <a:sym typeface="Comic Sans MS"/>
            </a:endParaRPr>
          </a:p>
          <a:p>
            <a:endParaRPr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  <a:ea typeface="Comic Sans MS"/>
              <a:cs typeface="Arial" panose="020B0604020202020204" pitchFamily="34" charset="0"/>
              <a:sym typeface="Comic Sans MS"/>
            </a:endParaRPr>
          </a:p>
          <a:p>
            <a:r>
              <a:rPr lang="it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  <a:ea typeface="Comic Sans MS"/>
                <a:cs typeface="Arial" panose="020B0604020202020204" pitchFamily="34" charset="0"/>
                <a:sym typeface="Comic Sans MS"/>
              </a:rPr>
              <a:t>Fine progetto     31/08/2020</a:t>
            </a:r>
            <a:endParaRPr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  <a:ea typeface="Comic Sans MS"/>
              <a:cs typeface="Arial" panose="020B0604020202020204" pitchFamily="34" charset="0"/>
              <a:sym typeface="Comic Sans MS"/>
            </a:endParaRPr>
          </a:p>
          <a:p>
            <a:endParaRPr sz="2667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endParaRPr sz="2667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endParaRPr sz="2667" dirty="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601167" y="249533"/>
            <a:ext cx="11173600" cy="18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it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  <a:ea typeface="Permanent Marker"/>
                <a:cs typeface="Permanent Marker"/>
                <a:sym typeface="Permanent Marker"/>
              </a:rPr>
              <a:t>Conflict Management </a:t>
            </a:r>
            <a:endParaRPr lang="it" sz="7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  <a:ea typeface="Permanent Marker"/>
              <a:cs typeface="Permanent Marker"/>
              <a:sym typeface="Permanent Marker"/>
            </a:endParaRPr>
          </a:p>
          <a:p>
            <a:pPr algn="ctr"/>
            <a:r>
              <a:rPr lang="it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  <a:ea typeface="Permanent Marker"/>
                <a:cs typeface="Permanent Marker"/>
                <a:sym typeface="Permanent Marker"/>
              </a:rPr>
              <a:t>in </a:t>
            </a:r>
            <a:r>
              <a:rPr lang="it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  <a:ea typeface="Permanent Marker"/>
                <a:cs typeface="Permanent Marker"/>
                <a:sym typeface="Permanent Marker"/>
              </a:rPr>
              <a:t>European schools</a:t>
            </a:r>
            <a:endParaRPr sz="7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2836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44843" y="207016"/>
            <a:ext cx="8911687" cy="1156564"/>
          </a:xfrm>
        </p:spPr>
        <p:txBody>
          <a:bodyPr>
            <a:normAutofit fontScale="90000"/>
          </a:bodyPr>
          <a:lstStyle/>
          <a:p>
            <a:pPr algn="ctr"/>
            <a:r>
              <a:rPr lang="it-IT" sz="8900" b="1" dirty="0">
                <a:solidFill>
                  <a:srgbClr val="FF0000"/>
                </a:solidFill>
                <a:effectLst>
                  <a:outerShdw blurRad="63500" sx="102000" sy="102000" algn="ctr">
                    <a:srgbClr val="000000">
                      <a:alpha val="40000"/>
                    </a:srgbClr>
                  </a:outerShdw>
                </a:effectLst>
                <a:latin typeface="Bradley Hand ITC" panose="03070402050302030203" pitchFamily="66" charset="0"/>
              </a:rPr>
              <a:t>Cos’è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844843" y="1363580"/>
            <a:ext cx="9659770" cy="5277852"/>
          </a:xfrm>
        </p:spPr>
        <p:txBody>
          <a:bodyPr anchor="ctr">
            <a:normAutofit fontScale="92500" lnSpcReduction="20000"/>
          </a:bodyPr>
          <a:lstStyle/>
          <a:p>
            <a:pPr marL="0" indent="0" algn="ctr">
              <a:buNone/>
            </a:pPr>
            <a:endParaRPr lang="it-IT" sz="2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it-IT" sz="3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 un progetto di </a:t>
            </a:r>
            <a:r>
              <a:rPr lang="it-IT" sz="3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durata </a:t>
            </a:r>
            <a:r>
              <a:rPr lang="it-IT" sz="3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biennale che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it-IT" sz="3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vedrà </a:t>
            </a:r>
            <a:r>
              <a:rPr lang="it-IT" sz="3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coinvolte, oltre alla nostra scuola </a:t>
            </a:r>
            <a:endParaRPr lang="it-IT" sz="3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it-IT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42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Italia - l'</a:t>
            </a:r>
            <a:r>
              <a:rPr lang="it-IT" sz="4200" b="1" dirty="0" err="1" smtClean="0">
                <a:solidFill>
                  <a:schemeClr val="tx1"/>
                </a:solidFill>
                <a:latin typeface="Bradley Hand ITC" panose="03070402050302030203" pitchFamily="66" charset="0"/>
              </a:rPr>
              <a:t>Ist</a:t>
            </a:r>
            <a:r>
              <a:rPr lang="it-IT" sz="42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.“</a:t>
            </a:r>
            <a:r>
              <a:rPr lang="it-IT" sz="4200" b="1" dirty="0" err="1" smtClean="0">
                <a:solidFill>
                  <a:schemeClr val="tx1"/>
                </a:solidFill>
                <a:latin typeface="Bradley Hand ITC" panose="03070402050302030203" pitchFamily="66" charset="0"/>
              </a:rPr>
              <a:t>A.Volta</a:t>
            </a:r>
            <a:r>
              <a:rPr lang="it-IT" sz="42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 “</a:t>
            </a:r>
          </a:p>
          <a:p>
            <a:r>
              <a:rPr lang="it-IT" sz="42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Finlandia                    </a:t>
            </a:r>
          </a:p>
          <a:p>
            <a:r>
              <a:rPr lang="it-IT" sz="42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Ungheria </a:t>
            </a:r>
          </a:p>
          <a:p>
            <a:r>
              <a:rPr lang="it-IT" sz="42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 Slovenia</a:t>
            </a:r>
            <a:r>
              <a:rPr lang="it-IT" sz="4200" b="1" dirty="0">
                <a:solidFill>
                  <a:schemeClr val="tx1"/>
                </a:solidFill>
                <a:latin typeface="Bradley Hand ITC" panose="03070402050302030203" pitchFamily="66" charset="0"/>
              </a:rPr>
              <a:t>. </a:t>
            </a:r>
            <a:endParaRPr lang="it-IT" sz="4200" b="1" dirty="0" smtClean="0">
              <a:solidFill>
                <a:schemeClr val="tx1"/>
              </a:solidFill>
              <a:latin typeface="Bradley Hand ITC" panose="03070402050302030203" pitchFamily="66" charset="0"/>
            </a:endParaRPr>
          </a:p>
          <a:p>
            <a:r>
              <a:rPr lang="it-IT" sz="42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Spagna</a:t>
            </a:r>
            <a:endParaRPr lang="it-IT" sz="4200" b="1" dirty="0">
              <a:solidFill>
                <a:schemeClr val="tx1"/>
              </a:solidFill>
              <a:latin typeface="Bradley Hand ITC" panose="03070402050302030203" pitchFamily="66" charset="0"/>
            </a:endParaRPr>
          </a:p>
          <a:p>
            <a:endParaRPr lang="it-IT" sz="4200" b="1" dirty="0" smtClean="0">
              <a:solidFill>
                <a:schemeClr val="tx1"/>
              </a:solidFill>
              <a:latin typeface="Bradley Hand ITC" panose="03070402050302030203" pitchFamily="66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921164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597283"/>
              </p:ext>
            </p:extLst>
          </p:nvPr>
        </p:nvGraphicFramePr>
        <p:xfrm>
          <a:off x="1589649" y="168811"/>
          <a:ext cx="10424159" cy="64760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5059">
                  <a:extLst>
                    <a:ext uri="{9D8B030D-6E8A-4147-A177-3AD203B41FA5}">
                      <a16:colId xmlns:a16="http://schemas.microsoft.com/office/drawing/2014/main" val="358934232"/>
                    </a:ext>
                  </a:extLst>
                </a:gridCol>
                <a:gridCol w="8119100">
                  <a:extLst>
                    <a:ext uri="{9D8B030D-6E8A-4147-A177-3AD203B41FA5}">
                      <a16:colId xmlns:a16="http://schemas.microsoft.com/office/drawing/2014/main" val="1473671836"/>
                    </a:ext>
                  </a:extLst>
                </a:gridCol>
              </a:tblGrid>
              <a:tr h="187709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 3" panose="05040102010807070707" pitchFamily="18" charset="2"/>
                        <a:buChar char=""/>
                        <a:tabLst>
                          <a:tab pos="457200" algn="l"/>
                        </a:tabLst>
                      </a:pPr>
                      <a:r>
                        <a:rPr lang="it-IT" sz="2800" dirty="0" smtClean="0">
                          <a:effectLst/>
                          <a:latin typeface="Bradley Hand ITC" panose="03070402050302030203" pitchFamily="66" charset="0"/>
                        </a:rPr>
                        <a:t>l'Istituto</a:t>
                      </a: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 3" panose="05040102010807070707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lang="it-IT" sz="2800" dirty="0" smtClean="0">
                          <a:effectLst/>
                          <a:latin typeface="Bradley Hand ITC" panose="03070402050302030203" pitchFamily="66" charset="0"/>
                        </a:rPr>
                        <a:t>“</a:t>
                      </a:r>
                      <a:r>
                        <a:rPr lang="it-IT" sz="2800" dirty="0" err="1" smtClean="0">
                          <a:effectLst/>
                          <a:latin typeface="Bradley Hand ITC" panose="03070402050302030203" pitchFamily="66" charset="0"/>
                        </a:rPr>
                        <a:t>A.Volta</a:t>
                      </a:r>
                      <a:r>
                        <a:rPr lang="it-IT" sz="2800" dirty="0" smtClean="0">
                          <a:effectLst/>
                          <a:latin typeface="Bradley Hand ITC" panose="03070402050302030203" pitchFamily="66" charset="0"/>
                        </a:rPr>
                        <a:t> “Pescara </a:t>
                      </a:r>
                      <a:endParaRPr lang="it-IT" sz="2800" dirty="0">
                        <a:effectLst/>
                        <a:latin typeface="Bradley Hand ITC" panose="03070402050302030203" pitchFamily="66" charset="0"/>
                      </a:endParaRPr>
                    </a:p>
                  </a:txBody>
                  <a:tcPr marL="25862" marR="25862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 smtClean="0">
                          <a:solidFill>
                            <a:schemeClr val="lt1"/>
                          </a:solidFill>
                          <a:effectLst/>
                          <a:latin typeface="Bradley Hand ITC" panose="03070402050302030203" pitchFamily="66" charset="0"/>
                          <a:ea typeface="+mn-ea"/>
                          <a:cs typeface="Arial" panose="020B0604020202020204" pitchFamily="34" charset="0"/>
                        </a:rPr>
                        <a:t>I.I.S. "Alessandro Volta</a:t>
                      </a:r>
                      <a:r>
                        <a:rPr lang="it-IT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Bradley Hand ITC" panose="03070402050302030203" pitchFamily="66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800" b="1" kern="1200" dirty="0" smtClean="0">
                          <a:solidFill>
                            <a:schemeClr val="lt1"/>
                          </a:solidFill>
                          <a:effectLst/>
                          <a:latin typeface="Bradley Hand ITC" panose="03070402050302030203" pitchFamily="66" charset="0"/>
                          <a:ea typeface="+mn-ea"/>
                          <a:cs typeface="Arial" panose="020B0604020202020204" pitchFamily="34" charset="0"/>
                        </a:rPr>
                        <a:t>ha una </a:t>
                      </a:r>
                      <a:r>
                        <a:rPr lang="it-IT" sz="1800" dirty="0" smtClean="0">
                          <a:effectLst/>
                          <a:latin typeface="Bradley Hand ITC" panose="03070402050302030203" pitchFamily="66" charset="0"/>
                          <a:cs typeface="Arial" panose="020B0604020202020204" pitchFamily="34" charset="0"/>
                        </a:rPr>
                        <a:t>popolazione studentesca  di circa 1400.</a:t>
                      </a:r>
                      <a:endParaRPr lang="it-IT" sz="1800" dirty="0" smtClean="0">
                        <a:effectLst/>
                        <a:latin typeface="Bradley Hand ITC" panose="03070402050302030203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it-IT" sz="1800" b="1" kern="1200" dirty="0" smtClean="0">
                          <a:solidFill>
                            <a:schemeClr val="lt1"/>
                          </a:solidFill>
                          <a:effectLst/>
                          <a:latin typeface="Bradley Hand ITC" panose="03070402050302030203" pitchFamily="66" charset="0"/>
                          <a:ea typeface="+mn-ea"/>
                          <a:cs typeface="Arial" panose="020B0604020202020204" pitchFamily="34" charset="0"/>
                        </a:rPr>
                        <a:t> È costituito da:</a:t>
                      </a:r>
                    </a:p>
                    <a:p>
                      <a:r>
                        <a:rPr lang="it-IT" sz="1800" b="1" kern="1200" dirty="0" smtClean="0">
                          <a:solidFill>
                            <a:schemeClr val="lt1"/>
                          </a:solidFill>
                          <a:effectLst/>
                          <a:latin typeface="Bradley Hand ITC" panose="03070402050302030203" pitchFamily="66" charset="0"/>
                          <a:ea typeface="+mn-ea"/>
                          <a:cs typeface="Arial" panose="020B0604020202020204" pitchFamily="34" charset="0"/>
                        </a:rPr>
                        <a:t>-  Istituto superiore Tecnologico (corsi: Meccanica, Meccatronica ed Energia, Elettronica ed Elettrotecnica, Chimica, Materiali e Biotecnologie, Informatica e Telecomunicazioni, Trasporti e Logistica),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it-IT" sz="1800" b="1" kern="1200" dirty="0" smtClean="0">
                          <a:solidFill>
                            <a:schemeClr val="lt1"/>
                          </a:solidFill>
                          <a:effectLst/>
                          <a:latin typeface="Bradley Hand ITC" panose="03070402050302030203" pitchFamily="66" charset="0"/>
                          <a:ea typeface="+mn-ea"/>
                          <a:cs typeface="Arial" panose="020B0604020202020204" pitchFamily="34" charset="0"/>
                        </a:rPr>
                        <a:t>-  Ginnasio Scientifico e Sportivo.</a:t>
                      </a:r>
                      <a:r>
                        <a:rPr lang="it-IT" sz="1800" dirty="0" smtClean="0">
                          <a:effectLst/>
                          <a:latin typeface="Bradley Hand ITC" panose="03070402050302030203" pitchFamily="66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25862" marR="25862" marT="0" marB="0"/>
                </a:tc>
                <a:extLst>
                  <a:ext uri="{0D108BD9-81ED-4DB2-BD59-A6C34878D82A}">
                    <a16:rowId xmlns:a16="http://schemas.microsoft.com/office/drawing/2014/main" val="3700985307"/>
                  </a:ext>
                </a:extLst>
              </a:tr>
              <a:tr h="128814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 3" panose="05040102010807070707" pitchFamily="18" charset="2"/>
                        <a:buChar char=""/>
                        <a:tabLst>
                          <a:tab pos="457200" algn="l"/>
                        </a:tabLst>
                      </a:pPr>
                      <a:r>
                        <a:rPr lang="it-IT" sz="2800" dirty="0">
                          <a:effectLst/>
                          <a:latin typeface="Bradley Hand ITC" panose="03070402050302030203" pitchFamily="66" charset="0"/>
                        </a:rPr>
                        <a:t>Finlandia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800" dirty="0">
                          <a:effectLst/>
                          <a:latin typeface="Bradley Hand ITC" panose="03070402050302030203" pitchFamily="66" charset="0"/>
                        </a:rPr>
                        <a:t> </a:t>
                      </a:r>
                      <a:endParaRPr lang="it-IT" sz="2800" dirty="0">
                        <a:effectLst/>
                        <a:latin typeface="Bradley Hand ITC" panose="03070402050302030203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862" marR="258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 smtClean="0">
                          <a:effectLst/>
                          <a:latin typeface="Bradley Hand ITC" panose="03070402050302030203" pitchFamily="66" charset="0"/>
                          <a:cs typeface="Arial" panose="020B0604020202020204" pitchFamily="34" charset="0"/>
                        </a:rPr>
                        <a:t>La scuola </a:t>
                      </a:r>
                      <a:r>
                        <a:rPr lang="it-IT" sz="1800" b="1" dirty="0" err="1" smtClean="0">
                          <a:effectLst/>
                          <a:latin typeface="Bradley Hand ITC" panose="03070402050302030203" pitchFamily="66" charset="0"/>
                          <a:cs typeface="Arial" panose="020B0604020202020204" pitchFamily="34" charset="0"/>
                        </a:rPr>
                        <a:t>Pohjois-Hervanta</a:t>
                      </a:r>
                      <a:r>
                        <a:rPr lang="it-IT" sz="1800" b="1" dirty="0" smtClean="0">
                          <a:effectLst/>
                          <a:latin typeface="Bradley Hand ITC" panose="03070402050302030203" pitchFamily="66" charset="0"/>
                          <a:cs typeface="Arial" panose="020B0604020202020204" pitchFamily="34" charset="0"/>
                        </a:rPr>
                        <a:t> è un Istituto Omnicomprensivo frequentato da alunni  di età compresa tra 3 e 6 (scuola dell’infanzia) e tra 7 e 16 anni (classi da 1 a 10).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 smtClean="0">
                          <a:effectLst/>
                          <a:latin typeface="Bradley Hand ITC" panose="03070402050302030203" pitchFamily="66" charset="0"/>
                          <a:cs typeface="Arial" panose="020B0604020202020204" pitchFamily="34" charset="0"/>
                        </a:rPr>
                        <a:t>La scuola </a:t>
                      </a:r>
                      <a:r>
                        <a:rPr lang="it-IT" sz="1800" b="1" dirty="0" err="1" smtClean="0">
                          <a:effectLst/>
                          <a:latin typeface="Bradley Hand ITC" panose="03070402050302030203" pitchFamily="66" charset="0"/>
                          <a:cs typeface="Arial" panose="020B0604020202020204" pitchFamily="34" charset="0"/>
                        </a:rPr>
                        <a:t>Pohjois-Hervanta</a:t>
                      </a:r>
                      <a:r>
                        <a:rPr lang="it-IT" sz="1800" b="1" dirty="0" smtClean="0">
                          <a:effectLst/>
                          <a:latin typeface="Bradley Hand ITC" panose="03070402050302030203" pitchFamily="66" charset="0"/>
                          <a:cs typeface="Arial" panose="020B0604020202020204" pitchFamily="34" charset="0"/>
                        </a:rPr>
                        <a:t> è una dei due Istituti di </a:t>
                      </a:r>
                      <a:r>
                        <a:rPr lang="it-IT" sz="1800" b="1" dirty="0" err="1" smtClean="0">
                          <a:effectLst/>
                          <a:latin typeface="Bradley Hand ITC" panose="03070402050302030203" pitchFamily="66" charset="0"/>
                          <a:cs typeface="Arial" panose="020B0604020202020204" pitchFamily="34" charset="0"/>
                        </a:rPr>
                        <a:t>Hervanta</a:t>
                      </a:r>
                      <a:r>
                        <a:rPr lang="it-IT" sz="1800" b="1" dirty="0" smtClean="0">
                          <a:effectLst/>
                          <a:latin typeface="Bradley Hand ITC" panose="03070402050302030203" pitchFamily="66" charset="0"/>
                          <a:cs typeface="Arial" panose="020B0604020202020204" pitchFamily="34" charset="0"/>
                        </a:rPr>
                        <a:t>, un sobborgo grande e relativamente multiculturale nella città di Tampere</a:t>
                      </a:r>
                    </a:p>
                  </a:txBody>
                  <a:tcPr marL="25862" marR="25862" marT="0" marB="0"/>
                </a:tc>
                <a:extLst>
                  <a:ext uri="{0D108BD9-81ED-4DB2-BD59-A6C34878D82A}">
                    <a16:rowId xmlns:a16="http://schemas.microsoft.com/office/drawing/2014/main" val="2324330123"/>
                  </a:ext>
                </a:extLst>
              </a:tr>
              <a:tr h="1147608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 3" panose="05040102010807070707" pitchFamily="18" charset="2"/>
                        <a:buChar char=""/>
                        <a:tabLst>
                          <a:tab pos="457200" algn="l"/>
                        </a:tabLst>
                      </a:pPr>
                      <a:r>
                        <a:rPr lang="it-IT" sz="2800" dirty="0">
                          <a:effectLst/>
                          <a:latin typeface="Bradley Hand ITC" panose="03070402050302030203" pitchFamily="66" charset="0"/>
                        </a:rPr>
                        <a:t>Ungheria 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800" dirty="0">
                          <a:effectLst/>
                          <a:latin typeface="Bradley Hand ITC" panose="03070402050302030203" pitchFamily="66" charset="0"/>
                        </a:rPr>
                        <a:t> </a:t>
                      </a:r>
                      <a:endParaRPr lang="it-IT" sz="2800" dirty="0">
                        <a:effectLst/>
                        <a:latin typeface="Bradley Hand ITC" panose="03070402050302030203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862" marR="258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  <a:latin typeface="Bradley Hand ITC" panose="03070402050302030203" pitchFamily="66" charset="0"/>
                          <a:cs typeface="Arial" panose="020B0604020202020204" pitchFamily="34" charset="0"/>
                        </a:rPr>
                        <a:t>L'istituto chiamato Egri </a:t>
                      </a:r>
                      <a:r>
                        <a:rPr lang="it-IT" sz="1800" b="1" dirty="0" err="1">
                          <a:effectLst/>
                          <a:latin typeface="Bradley Hand ITC" panose="03070402050302030203" pitchFamily="66" charset="0"/>
                          <a:cs typeface="Arial" panose="020B0604020202020204" pitchFamily="34" charset="0"/>
                        </a:rPr>
                        <a:t>Balassi</a:t>
                      </a:r>
                      <a:r>
                        <a:rPr lang="it-IT" sz="1800" b="1" dirty="0">
                          <a:effectLst/>
                          <a:latin typeface="Bradley Hand ITC" panose="03070402050302030203" pitchFamily="66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800" b="1" dirty="0" err="1">
                          <a:effectLst/>
                          <a:latin typeface="Bradley Hand ITC" panose="03070402050302030203" pitchFamily="66" charset="0"/>
                          <a:cs typeface="Arial" panose="020B0604020202020204" pitchFamily="34" charset="0"/>
                        </a:rPr>
                        <a:t>Bálint</a:t>
                      </a:r>
                      <a:r>
                        <a:rPr lang="it-IT" sz="1800" b="1" dirty="0">
                          <a:effectLst/>
                          <a:latin typeface="Bradley Hand ITC" panose="03070402050302030203" pitchFamily="66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800" b="1" dirty="0" err="1">
                          <a:effectLst/>
                          <a:latin typeface="Bradley Hand ITC" panose="03070402050302030203" pitchFamily="66" charset="0"/>
                          <a:cs typeface="Arial" panose="020B0604020202020204" pitchFamily="34" charset="0"/>
                        </a:rPr>
                        <a:t>Primary</a:t>
                      </a:r>
                      <a:r>
                        <a:rPr lang="it-IT" sz="1800" b="1" dirty="0">
                          <a:effectLst/>
                          <a:latin typeface="Bradley Hand ITC" panose="03070402050302030203" pitchFamily="66" charset="0"/>
                          <a:cs typeface="Arial" panose="020B0604020202020204" pitchFamily="34" charset="0"/>
                        </a:rPr>
                        <a:t> School è una scuola che fornisce istruzione elementare a ragazzi e ragazze dai 6 ai 14 anni. Attualmente ci sono circa 300 alunni distribuiti in 15 classi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  <a:latin typeface="Bradley Hand ITC" panose="03070402050302030203" pitchFamily="66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800" b="1" dirty="0">
                        <a:effectLst/>
                        <a:latin typeface="Bradley Hand ITC" panose="03070402050302030203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862" marR="25862" marT="0" marB="0"/>
                </a:tc>
                <a:extLst>
                  <a:ext uri="{0D108BD9-81ED-4DB2-BD59-A6C34878D82A}">
                    <a16:rowId xmlns:a16="http://schemas.microsoft.com/office/drawing/2014/main" val="3877137842"/>
                  </a:ext>
                </a:extLst>
              </a:tr>
              <a:tr h="962799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 3" panose="05040102010807070707" pitchFamily="18" charset="2"/>
                        <a:buChar char=""/>
                        <a:tabLst>
                          <a:tab pos="457200" algn="l"/>
                        </a:tabLst>
                      </a:pPr>
                      <a:r>
                        <a:rPr lang="it-IT" sz="2800" dirty="0">
                          <a:effectLst/>
                          <a:latin typeface="Bradley Hand ITC" panose="03070402050302030203" pitchFamily="66" charset="0"/>
                        </a:rPr>
                        <a:t>Slovenia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800" dirty="0">
                          <a:effectLst/>
                          <a:latin typeface="Bradley Hand ITC" panose="03070402050302030203" pitchFamily="66" charset="0"/>
                        </a:rPr>
                        <a:t> </a:t>
                      </a:r>
                      <a:endParaRPr lang="it-IT" sz="2800" dirty="0">
                        <a:effectLst/>
                        <a:latin typeface="Bradley Hand ITC" panose="03070402050302030203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862" marR="258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1" kern="1200" dirty="0" smtClean="0">
                          <a:solidFill>
                            <a:schemeClr val="tx1"/>
                          </a:solidFill>
                          <a:effectLst/>
                          <a:latin typeface="Bradley Hand ITC" panose="03070402050302030203" pitchFamily="66" charset="0"/>
                          <a:ea typeface="+mn-ea"/>
                          <a:cs typeface="+mn-cs"/>
                        </a:rPr>
                        <a:t>Scuola Milano </a:t>
                      </a:r>
                      <a:r>
                        <a:rPr lang="it-IT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Bradley Hand ITC" panose="03070402050302030203" pitchFamily="66" charset="0"/>
                          <a:ea typeface="+mn-ea"/>
                          <a:cs typeface="+mn-cs"/>
                        </a:rPr>
                        <a:t>Šuštaršič</a:t>
                      </a:r>
                      <a:r>
                        <a:rPr lang="it-IT" sz="1800" b="1" kern="1200" dirty="0" smtClean="0">
                          <a:solidFill>
                            <a:schemeClr val="tx1"/>
                          </a:solidFill>
                          <a:effectLst/>
                          <a:latin typeface="Bradley Hand ITC" panose="03070402050302030203" pitchFamily="66" charset="0"/>
                          <a:ea typeface="+mn-ea"/>
                          <a:cs typeface="+mn-cs"/>
                        </a:rPr>
                        <a:t> è una scuola d’istruzione primaria </a:t>
                      </a:r>
                      <a:r>
                        <a:rPr lang="it-IT" b="1" dirty="0" smtClean="0">
                          <a:solidFill>
                            <a:schemeClr val="tx1"/>
                          </a:solidFill>
                          <a:effectLst/>
                          <a:latin typeface="Bradley Hand ITC" panose="03070402050302030203" pitchFamily="66" charset="0"/>
                        </a:rPr>
                        <a:t>che comprende la fascia d'età da 6 a 15 anni, che corrisponde all'istruzione obbligatoria in Slovenia.</a:t>
                      </a:r>
                      <a:r>
                        <a:rPr lang="it-IT" sz="1800" b="1" kern="1200" dirty="0" smtClean="0">
                          <a:solidFill>
                            <a:schemeClr val="tx1"/>
                          </a:solidFill>
                          <a:effectLst/>
                          <a:latin typeface="Bradley Hand ITC" panose="03070402050302030203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t-IT" b="1" dirty="0" smtClean="0">
                          <a:solidFill>
                            <a:schemeClr val="tx1"/>
                          </a:solidFill>
                          <a:effectLst/>
                          <a:latin typeface="Bradley Hand ITC" panose="03070402050302030203" pitchFamily="66" charset="0"/>
                        </a:rPr>
                        <a:t>Ora ci sono 518 studenti in questa scuola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Bradley Hand ITC" panose="03070402050302030203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862" marR="25862" marT="0" marB="0"/>
                </a:tc>
                <a:extLst>
                  <a:ext uri="{0D108BD9-81ED-4DB2-BD59-A6C34878D82A}">
                    <a16:rowId xmlns:a16="http://schemas.microsoft.com/office/drawing/2014/main" val="1275506059"/>
                  </a:ext>
                </a:extLst>
              </a:tr>
              <a:tr h="1147608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 3" panose="05040102010807070707" pitchFamily="18" charset="2"/>
                        <a:buChar char=""/>
                        <a:tabLst>
                          <a:tab pos="457200" algn="l"/>
                        </a:tabLst>
                      </a:pPr>
                      <a:r>
                        <a:rPr lang="it-IT" sz="2800" dirty="0">
                          <a:effectLst/>
                          <a:latin typeface="Bradley Hand ITC" panose="03070402050302030203" pitchFamily="66" charset="0"/>
                        </a:rPr>
                        <a:t>Spagna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800" dirty="0">
                          <a:effectLst/>
                          <a:latin typeface="Bradley Hand ITC" panose="03070402050302030203" pitchFamily="66" charset="0"/>
                        </a:rPr>
                        <a:t> </a:t>
                      </a:r>
                      <a:endParaRPr lang="it-IT" sz="2800" dirty="0">
                        <a:effectLst/>
                        <a:latin typeface="Bradley Hand ITC" panose="03070402050302030203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862" marR="258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  <a:latin typeface="Bradley Hand ITC" panose="03070402050302030203" pitchFamily="66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it-IT" sz="18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Bradley Hand ITC" panose="03070402050302030203" pitchFamily="66" charset="0"/>
                          <a:ea typeface="+mn-ea"/>
                          <a:cs typeface="Arial" panose="020B0604020202020204" pitchFamily="34" charset="0"/>
                        </a:rPr>
                        <a:t>IES Son </a:t>
                      </a:r>
                      <a:r>
                        <a:rPr lang="it-IT" sz="1800" b="1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Bradley Hand ITC" panose="03070402050302030203" pitchFamily="66" charset="0"/>
                          <a:ea typeface="+mn-ea"/>
                          <a:cs typeface="Arial" panose="020B0604020202020204" pitchFamily="34" charset="0"/>
                        </a:rPr>
                        <a:t>Ferrer</a:t>
                      </a:r>
                      <a:r>
                        <a:rPr lang="it-IT" sz="18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Bradley Hand ITC" panose="03070402050302030203" pitchFamily="66" charset="0"/>
                          <a:ea typeface="+mn-ea"/>
                          <a:cs typeface="Arial" panose="020B0604020202020204" pitchFamily="34" charset="0"/>
                        </a:rPr>
                        <a:t> è un liceo in cui gli studenti hanno un'età compresa tra 12 e 18 anni. Comprende anche studi di formazione professionale di base in Informatica e Produzione, assemblaggio e formazione professionale di livello medio-alto in Informatica..</a:t>
                      </a:r>
                      <a:endParaRPr lang="it-IT" sz="1800" b="1" dirty="0">
                        <a:effectLst/>
                        <a:latin typeface="Bradley Hand ITC" panose="03070402050302030203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862" marR="25862" marT="0" marB="0"/>
                </a:tc>
                <a:extLst>
                  <a:ext uri="{0D108BD9-81ED-4DB2-BD59-A6C34878D82A}">
                    <a16:rowId xmlns:a16="http://schemas.microsoft.com/office/drawing/2014/main" val="279975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39103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33304" y="303268"/>
            <a:ext cx="9571309" cy="1124479"/>
          </a:xfrm>
        </p:spPr>
        <p:txBody>
          <a:bodyPr>
            <a:noAutofit/>
          </a:bodyPr>
          <a:lstStyle/>
          <a:p>
            <a:pPr algn="ctr"/>
            <a:r>
              <a:rPr lang="it-IT" sz="7200" b="1" dirty="0" smtClean="0">
                <a:solidFill>
                  <a:srgbClr val="FF0000"/>
                </a:solidFill>
                <a:effectLst>
                  <a:outerShdw blurRad="63500" sx="102000" sy="102000" algn="ctr">
                    <a:srgbClr val="000000">
                      <a:alpha val="40000"/>
                    </a:srgbClr>
                  </a:outerShdw>
                </a:effectLst>
                <a:latin typeface="Bradley Hand ITC" panose="03070402050302030203" pitchFamily="66" charset="0"/>
              </a:rPr>
              <a:t>Cosa si propone di fare</a:t>
            </a:r>
            <a:endParaRPr lang="it-IT" sz="7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03717" y="1427747"/>
            <a:ext cx="10199077" cy="5213685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</a:pPr>
            <a:r>
              <a:rPr lang="it-IT" sz="6500" b="1" dirty="0" smtClean="0">
                <a:solidFill>
                  <a:schemeClr val="tx1"/>
                </a:solidFill>
                <a:latin typeface="Bradley Hand ITC" panose="03070402050302030203" pitchFamily="66" charset="0"/>
                <a:cs typeface="Arial" panose="020B0604020202020204" pitchFamily="34" charset="0"/>
              </a:rPr>
              <a:t>Acquisire </a:t>
            </a:r>
            <a:r>
              <a:rPr lang="it-IT" sz="6500" b="1" dirty="0">
                <a:solidFill>
                  <a:schemeClr val="tx1"/>
                </a:solidFill>
                <a:latin typeface="Bradley Hand ITC" panose="03070402050302030203" pitchFamily="66" charset="0"/>
                <a:cs typeface="Arial" panose="020B0604020202020204" pitchFamily="34" charset="0"/>
              </a:rPr>
              <a:t>metodi di gestione dei conflitti da parte di alunni e insegnanti </a:t>
            </a:r>
            <a:endParaRPr lang="it-IT" sz="6500" b="1" dirty="0" smtClean="0">
              <a:solidFill>
                <a:schemeClr val="tx1"/>
              </a:solidFill>
              <a:latin typeface="Bradley Hand ITC" panose="03070402050302030203" pitchFamily="66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it-IT" sz="6500" b="1" dirty="0" smtClean="0">
                <a:solidFill>
                  <a:schemeClr val="tx1"/>
                </a:solidFill>
                <a:latin typeface="Bradley Hand ITC" panose="03070402050302030203" pitchFamily="66" charset="0"/>
                <a:cs typeface="Arial" panose="020B0604020202020204" pitchFamily="34" charset="0"/>
              </a:rPr>
              <a:t>Migliorare </a:t>
            </a:r>
            <a:r>
              <a:rPr lang="it-IT" sz="6500" b="1" dirty="0">
                <a:solidFill>
                  <a:schemeClr val="tx1"/>
                </a:solidFill>
                <a:latin typeface="Bradley Hand ITC" panose="03070402050302030203" pitchFamily="66" charset="0"/>
                <a:cs typeface="Arial" panose="020B0604020202020204" pitchFamily="34" charset="0"/>
              </a:rPr>
              <a:t>gli ambienti di apprendimento attraverso lo “spirito di squadra</a:t>
            </a:r>
            <a:r>
              <a:rPr lang="it-IT" sz="6500" b="1" dirty="0" smtClean="0">
                <a:solidFill>
                  <a:schemeClr val="tx1"/>
                </a:solidFill>
                <a:latin typeface="Bradley Hand ITC" panose="03070402050302030203" pitchFamily="66" charset="0"/>
                <a:cs typeface="Arial" panose="020B0604020202020204" pitchFamily="34" charset="0"/>
              </a:rPr>
              <a:t>”, </a:t>
            </a:r>
          </a:p>
          <a:p>
            <a:pPr>
              <a:lnSpc>
                <a:spcPct val="120000"/>
              </a:lnSpc>
            </a:pPr>
            <a:r>
              <a:rPr lang="it-IT" sz="6500" b="1" dirty="0" smtClean="0">
                <a:solidFill>
                  <a:schemeClr val="tx1"/>
                </a:solidFill>
                <a:latin typeface="Bradley Hand ITC" panose="03070402050302030203" pitchFamily="66" charset="0"/>
                <a:cs typeface="Arial" panose="020B0604020202020204" pitchFamily="34" charset="0"/>
              </a:rPr>
              <a:t>Sviluppare </a:t>
            </a:r>
            <a:r>
              <a:rPr lang="it-IT" sz="6500" b="1" dirty="0">
                <a:solidFill>
                  <a:schemeClr val="tx1"/>
                </a:solidFill>
                <a:latin typeface="Bradley Hand ITC" panose="03070402050302030203" pitchFamily="66" charset="0"/>
                <a:cs typeface="Arial" panose="020B0604020202020204" pitchFamily="34" charset="0"/>
              </a:rPr>
              <a:t>le abilità della </a:t>
            </a:r>
            <a:r>
              <a:rPr lang="it-IT" sz="6500" b="1" dirty="0" smtClean="0">
                <a:solidFill>
                  <a:schemeClr val="tx1"/>
                </a:solidFill>
                <a:latin typeface="Bradley Hand ITC" panose="03070402050302030203" pitchFamily="66" charset="0"/>
                <a:cs typeface="Arial" panose="020B0604020202020204" pitchFamily="34" charset="0"/>
              </a:rPr>
              <a:t>vita attraverso il rispetto, la tolleranza e l’accettazione </a:t>
            </a:r>
            <a:r>
              <a:rPr lang="it-IT" sz="6500" b="1" dirty="0">
                <a:solidFill>
                  <a:schemeClr val="tx1"/>
                </a:solidFill>
                <a:latin typeface="Bradley Hand ITC" panose="03070402050302030203" pitchFamily="66" charset="0"/>
                <a:cs typeface="Arial" panose="020B0604020202020204" pitchFamily="34" charset="0"/>
              </a:rPr>
              <a:t>in un contesto multiculturale </a:t>
            </a:r>
            <a:endParaRPr lang="it-IT" sz="6500" b="1" dirty="0" smtClean="0">
              <a:solidFill>
                <a:schemeClr val="tx1"/>
              </a:solidFill>
              <a:latin typeface="Bradley Hand ITC" panose="03070402050302030203" pitchFamily="66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it-IT" sz="6500" b="1" dirty="0" smtClean="0">
                <a:solidFill>
                  <a:schemeClr val="tx1"/>
                </a:solidFill>
                <a:latin typeface="Bradley Hand ITC" panose="03070402050302030203" pitchFamily="66" charset="0"/>
                <a:cs typeface="Arial" panose="020B0604020202020204" pitchFamily="34" charset="0"/>
              </a:rPr>
              <a:t>Migliorare </a:t>
            </a:r>
            <a:r>
              <a:rPr lang="it-IT" sz="6500" b="1" dirty="0">
                <a:solidFill>
                  <a:schemeClr val="tx1"/>
                </a:solidFill>
                <a:latin typeface="Bradley Hand ITC" panose="03070402050302030203" pitchFamily="66" charset="0"/>
                <a:cs typeface="Arial" panose="020B0604020202020204" pitchFamily="34" charset="0"/>
              </a:rPr>
              <a:t>la comprensione e l'uso dell'inglese come lingua della </a:t>
            </a:r>
            <a:r>
              <a:rPr lang="it-IT" sz="6500" b="1" dirty="0" smtClean="0">
                <a:solidFill>
                  <a:schemeClr val="tx1"/>
                </a:solidFill>
                <a:latin typeface="Bradley Hand ITC" panose="03070402050302030203" pitchFamily="66" charset="0"/>
                <a:cs typeface="Arial" panose="020B0604020202020204" pitchFamily="34" charset="0"/>
              </a:rPr>
              <a:t>comunità</a:t>
            </a:r>
          </a:p>
          <a:p>
            <a:pPr marL="0" indent="0">
              <a:lnSpc>
                <a:spcPct val="120000"/>
              </a:lnSpc>
              <a:buNone/>
            </a:pPr>
            <a:endParaRPr lang="it-IT" sz="7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it-IT" sz="7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5100" b="1" dirty="0" smtClean="0">
              <a:solidFill>
                <a:schemeClr val="tx1"/>
              </a:solidFill>
              <a:latin typeface="Bradley Hand ITC" panose="03070402050302030203" pitchFamily="66" charset="0"/>
              <a:cs typeface="Arial" panose="020B0604020202020204" pitchFamily="34" charset="0"/>
            </a:endParaRPr>
          </a:p>
          <a:p>
            <a:endParaRPr lang="it-IT" dirty="0"/>
          </a:p>
        </p:txBody>
      </p:sp>
      <p:pic>
        <p:nvPicPr>
          <p:cNvPr id="4" name="Immagine 3" descr="Risultati immagini per cooperazione immagini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114" y="5008098"/>
            <a:ext cx="2025748" cy="16333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00582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700997" y="168812"/>
            <a:ext cx="6609055" cy="801860"/>
          </a:xfrm>
        </p:spPr>
        <p:txBody>
          <a:bodyPr>
            <a:noAutofit/>
          </a:bodyPr>
          <a:lstStyle/>
          <a:p>
            <a:pPr algn="ctr"/>
            <a:r>
              <a:rPr lang="it-IT" sz="8000" b="1" dirty="0" smtClean="0">
                <a:solidFill>
                  <a:srgbClr val="FF0000"/>
                </a:solidFill>
                <a:effectLst>
                  <a:outerShdw blurRad="63500" sx="102000" sy="102000" algn="ctr">
                    <a:srgbClr val="000000">
                      <a:alpha val="40000"/>
                    </a:srgbClr>
                  </a:outerShdw>
                </a:effectLst>
                <a:latin typeface="Bradley Hand ITC" panose="03070402050302030203" pitchFamily="66" charset="0"/>
              </a:rPr>
              <a:t>Come</a:t>
            </a:r>
            <a:endParaRPr lang="it-IT" sz="8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69145" y="1308294"/>
            <a:ext cx="10888393" cy="5387927"/>
          </a:xfrm>
        </p:spPr>
        <p:txBody>
          <a:bodyPr anchor="ctr">
            <a:noAutofit/>
          </a:bodyPr>
          <a:lstStyle/>
          <a:p>
            <a:pPr algn="just">
              <a:lnSpc>
                <a:spcPct val="150000"/>
              </a:lnSpc>
            </a:pPr>
            <a:r>
              <a:rPr lang="it-IT" sz="2400" b="1" dirty="0">
                <a:solidFill>
                  <a:schemeClr val="tx1"/>
                </a:solidFill>
                <a:latin typeface="Bradley Hand ITC" panose="03070402050302030203" pitchFamily="66" charset="0"/>
                <a:cs typeface="Arial" panose="020B0604020202020204" pitchFamily="34" charset="0"/>
              </a:rPr>
              <a:t>Ogni paese coinvolto utilizzerà metodi diversi attraverso i quali contribuire a ridurre e prevenire i conflitti</a:t>
            </a:r>
            <a:r>
              <a:rPr lang="it-IT" sz="2400" b="1" dirty="0" smtClean="0">
                <a:solidFill>
                  <a:schemeClr val="tx1"/>
                </a:solidFill>
                <a:latin typeface="Bradley Hand ITC" panose="03070402050302030203" pitchFamily="66" charset="0"/>
                <a:cs typeface="Arial" panose="020B0604020202020204" pitchFamily="34" charset="0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it-IT" sz="2400" b="1" dirty="0" smtClean="0">
                <a:solidFill>
                  <a:schemeClr val="tx1"/>
                </a:solidFill>
                <a:latin typeface="Bradley Hand ITC" panose="03070402050302030203" pitchFamily="66" charset="0"/>
                <a:cs typeface="Arial" panose="020B0604020202020204" pitchFamily="34" charset="0"/>
              </a:rPr>
              <a:t>In ogni mobilità tali metodi verranno </a:t>
            </a:r>
            <a:r>
              <a:rPr lang="it-IT" sz="2400" b="1" dirty="0">
                <a:solidFill>
                  <a:schemeClr val="tx1"/>
                </a:solidFill>
                <a:latin typeface="Bradley Hand ITC" panose="03070402050302030203" pitchFamily="66" charset="0"/>
                <a:cs typeface="Arial" panose="020B0604020202020204" pitchFamily="34" charset="0"/>
              </a:rPr>
              <a:t>socializzati </a:t>
            </a:r>
            <a:r>
              <a:rPr lang="it-IT" sz="2400" b="1" dirty="0" smtClean="0">
                <a:solidFill>
                  <a:schemeClr val="tx1"/>
                </a:solidFill>
                <a:latin typeface="Bradley Hand ITC" panose="03070402050302030203" pitchFamily="66" charset="0"/>
                <a:cs typeface="Arial" panose="020B0604020202020204" pitchFamily="34" charset="0"/>
              </a:rPr>
              <a:t>in modo che ciascun paese possa acquisirne di nuovi.</a:t>
            </a:r>
          </a:p>
          <a:p>
            <a:pPr algn="just">
              <a:lnSpc>
                <a:spcPct val="150000"/>
              </a:lnSpc>
            </a:pPr>
            <a:r>
              <a:rPr lang="it-IT" sz="2400" b="1" dirty="0" smtClean="0">
                <a:solidFill>
                  <a:schemeClr val="tx1"/>
                </a:solidFill>
                <a:latin typeface="Bradley Hand ITC" panose="03070402050302030203" pitchFamily="66" charset="0"/>
                <a:cs typeface="Arial" panose="020B0604020202020204" pitchFamily="34" charset="0"/>
              </a:rPr>
              <a:t>Nella prossima mobilità, in Ungheria, ad esempio, saranno socializzati i metodi messi in atto da Finlandia e Ungheria: metodi che verranno assimilati e sperimentati, a loro volta, dagli altri Paesi.</a:t>
            </a:r>
          </a:p>
          <a:p>
            <a:pPr algn="just">
              <a:lnSpc>
                <a:spcPct val="150000"/>
              </a:lnSpc>
            </a:pPr>
            <a:r>
              <a:rPr lang="it-IT" sz="2400" b="1" dirty="0">
                <a:solidFill>
                  <a:schemeClr val="tx1"/>
                </a:solidFill>
                <a:latin typeface="Bradley Hand ITC" panose="03070402050302030203" pitchFamily="66" charset="0"/>
                <a:cs typeface="Arial" panose="020B0604020202020204" pitchFamily="34" charset="0"/>
              </a:rPr>
              <a:t>Attraverso l'acquisizione di diversi metodi di gestione dei conflitti, gli studenti </a:t>
            </a:r>
            <a:r>
              <a:rPr lang="it-IT" sz="2400" b="1" dirty="0" smtClean="0">
                <a:solidFill>
                  <a:schemeClr val="tx1"/>
                </a:solidFill>
                <a:latin typeface="Bradley Hand ITC" panose="03070402050302030203" pitchFamily="66" charset="0"/>
                <a:cs typeface="Arial" panose="020B0604020202020204" pitchFamily="34" charset="0"/>
              </a:rPr>
              <a:t>saranno, così, </a:t>
            </a:r>
            <a:r>
              <a:rPr lang="it-IT" sz="2400" b="1" dirty="0">
                <a:solidFill>
                  <a:schemeClr val="tx1"/>
                </a:solidFill>
                <a:latin typeface="Bradley Hand ITC" panose="03070402050302030203" pitchFamily="66" charset="0"/>
                <a:cs typeface="Arial" panose="020B0604020202020204" pitchFamily="34" charset="0"/>
              </a:rPr>
              <a:t>in grado di scegliere il metodo migliore per se stessi che permetterà loro di affrontare situazioni difficili in classe </a:t>
            </a:r>
            <a:r>
              <a:rPr lang="it-IT" sz="2400" b="1" dirty="0" smtClean="0">
                <a:solidFill>
                  <a:schemeClr val="tx1"/>
                </a:solidFill>
                <a:latin typeface="Bradley Hand ITC" panose="03070402050302030203" pitchFamily="66" charset="0"/>
                <a:cs typeface="Arial" panose="020B0604020202020204" pitchFamily="34" charset="0"/>
              </a:rPr>
              <a:t>e nella vita.</a:t>
            </a:r>
          </a:p>
        </p:txBody>
      </p:sp>
    </p:spTree>
    <p:extLst>
      <p:ext uri="{BB962C8B-B14F-4D97-AF65-F5344CB8AC3E}">
        <p14:creationId xmlns:p14="http://schemas.microsoft.com/office/powerpoint/2010/main" val="4755755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467113"/>
              </p:ext>
            </p:extLst>
          </p:nvPr>
        </p:nvGraphicFramePr>
        <p:xfrm>
          <a:off x="1617785" y="121201"/>
          <a:ext cx="10438227" cy="6510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04041">
                  <a:extLst>
                    <a:ext uri="{9D8B030D-6E8A-4147-A177-3AD203B41FA5}">
                      <a16:colId xmlns:a16="http://schemas.microsoft.com/office/drawing/2014/main" val="358934232"/>
                    </a:ext>
                  </a:extLst>
                </a:gridCol>
                <a:gridCol w="7934186">
                  <a:extLst>
                    <a:ext uri="{9D8B030D-6E8A-4147-A177-3AD203B41FA5}">
                      <a16:colId xmlns:a16="http://schemas.microsoft.com/office/drawing/2014/main" val="1473671836"/>
                    </a:ext>
                  </a:extLst>
                </a:gridCol>
              </a:tblGrid>
              <a:tr h="916940"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5400" b="1" dirty="0" smtClean="0">
                          <a:solidFill>
                            <a:schemeClr val="bg1"/>
                          </a:solidFill>
                          <a:effectLst>
                            <a:outerShdw blurRad="63500" sx="102000" sy="102000" algn="ctr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Bradley Hand ITC" panose="03070402050302030203" pitchFamily="66" charset="0"/>
                        </a:rPr>
                        <a:t>Metodi di gestione dei conflitti</a:t>
                      </a:r>
                      <a:endParaRPr lang="it-IT" sz="5400" b="1" dirty="0" smtClean="0">
                        <a:solidFill>
                          <a:schemeClr val="bg1"/>
                        </a:solidFill>
                        <a:latin typeface="Bradley Hand ITC" panose="03070402050302030203" pitchFamily="66" charset="0"/>
                        <a:cs typeface="Arial" panose="020B0604020202020204" pitchFamily="34" charset="0"/>
                      </a:endParaRPr>
                    </a:p>
                  </a:txBody>
                  <a:tcPr marL="25862" marR="25862" marT="0" marB="0"/>
                </a:tc>
                <a:tc h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5400" b="1" dirty="0" smtClean="0">
                        <a:solidFill>
                          <a:schemeClr val="bg1"/>
                        </a:solidFill>
                        <a:latin typeface="Bradley Hand ITC" panose="03070402050302030203" pitchFamily="66" charset="0"/>
                        <a:cs typeface="Arial" panose="020B0604020202020204" pitchFamily="34" charset="0"/>
                      </a:endParaRPr>
                    </a:p>
                  </a:txBody>
                  <a:tcPr marL="25862" marR="25862" marT="0" marB="0"/>
                </a:tc>
                <a:extLst>
                  <a:ext uri="{0D108BD9-81ED-4DB2-BD59-A6C34878D82A}">
                    <a16:rowId xmlns:a16="http://schemas.microsoft.com/office/drawing/2014/main" val="3700985307"/>
                  </a:ext>
                </a:extLst>
              </a:tr>
              <a:tr h="1320535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 3" panose="05040102010807070707" pitchFamily="18" charset="2"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it-IT" sz="2800" b="1" dirty="0" smtClean="0">
                          <a:solidFill>
                            <a:schemeClr val="bg1"/>
                          </a:solidFill>
                          <a:latin typeface="Bradley Hand ITC" panose="03070402050302030203" pitchFamily="66" charset="0"/>
                          <a:cs typeface="Arial" panose="020B0604020202020204" pitchFamily="34" charset="0"/>
                        </a:rPr>
                        <a:t> ITALIA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 3" panose="05040102010807070707" pitchFamily="18" charset="2"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it-IT" sz="2800" b="1" dirty="0" smtClean="0">
                          <a:solidFill>
                            <a:schemeClr val="bg1"/>
                          </a:solidFill>
                          <a:latin typeface="Bradley Hand ITC" panose="03070402050302030203" pitchFamily="66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it-IT" sz="2800" b="1" dirty="0" err="1" smtClean="0">
                          <a:solidFill>
                            <a:schemeClr val="bg1"/>
                          </a:solidFill>
                          <a:latin typeface="Bradley Hand ITC" panose="03070402050302030203" pitchFamily="66" charset="0"/>
                          <a:cs typeface="Arial" panose="020B0604020202020204" pitchFamily="34" charset="0"/>
                        </a:rPr>
                        <a:t>Ist</a:t>
                      </a:r>
                      <a:r>
                        <a:rPr lang="it-IT" sz="2800" b="1" dirty="0" smtClean="0">
                          <a:solidFill>
                            <a:schemeClr val="bg1"/>
                          </a:solidFill>
                          <a:latin typeface="Bradley Hand ITC" panose="03070402050302030203" pitchFamily="66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it-IT" sz="2800" b="1" baseline="0" dirty="0" smtClean="0">
                          <a:solidFill>
                            <a:schemeClr val="bg1"/>
                          </a:solidFill>
                          <a:latin typeface="Bradley Hand ITC" panose="03070402050302030203" pitchFamily="66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2800" b="1" dirty="0" smtClean="0">
                          <a:solidFill>
                            <a:schemeClr val="bg1"/>
                          </a:solidFill>
                          <a:latin typeface="Bradley Hand ITC" panose="03070402050302030203" pitchFamily="66" charset="0"/>
                          <a:cs typeface="Arial" panose="020B0604020202020204" pitchFamily="34" charset="0"/>
                        </a:rPr>
                        <a:t>Volta)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 3" panose="05040102010807070707" pitchFamily="18" charset="2"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it-IT" sz="2800" b="1" dirty="0" smtClean="0">
                          <a:solidFill>
                            <a:schemeClr val="bg1"/>
                          </a:solidFill>
                          <a:latin typeface="Bradley Hand ITC" panose="03070402050302030203" pitchFamily="66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it-IT" sz="2800" b="1" dirty="0" err="1" smtClean="0">
                          <a:solidFill>
                            <a:schemeClr val="bg1"/>
                          </a:solidFill>
                          <a:latin typeface="Bradley Hand ITC" panose="03070402050302030203" pitchFamily="66" charset="0"/>
                          <a:cs typeface="Arial" panose="020B0604020202020204" pitchFamily="34" charset="0"/>
                        </a:rPr>
                        <a:t>Ist</a:t>
                      </a:r>
                      <a:r>
                        <a:rPr lang="it-IT" sz="2800" b="1" dirty="0" smtClean="0">
                          <a:solidFill>
                            <a:schemeClr val="bg1"/>
                          </a:solidFill>
                          <a:latin typeface="Bradley Hand ITC" panose="03070402050302030203" pitchFamily="66" charset="0"/>
                          <a:cs typeface="Arial" panose="020B0604020202020204" pitchFamily="34" charset="0"/>
                        </a:rPr>
                        <a:t>. Alanno)</a:t>
                      </a:r>
                    </a:p>
                  </a:txBody>
                  <a:tcPr marL="25862" marR="258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32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3200" b="1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  <a:cs typeface="Arial" panose="020B0604020202020204" pitchFamily="34" charset="0"/>
                        </a:rPr>
                        <a:t>Attività Artistiche</a:t>
                      </a:r>
                    </a:p>
                  </a:txBody>
                  <a:tcPr marL="25862" marR="25862" marT="0" marB="0"/>
                </a:tc>
                <a:extLst>
                  <a:ext uri="{0D108BD9-81ED-4DB2-BD59-A6C34878D82A}">
                    <a16:rowId xmlns:a16="http://schemas.microsoft.com/office/drawing/2014/main" val="2324330123"/>
                  </a:ext>
                </a:extLst>
              </a:tr>
              <a:tr h="1234213"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b="1" dirty="0" smtClean="0">
                          <a:solidFill>
                            <a:schemeClr val="bg1"/>
                          </a:solidFill>
                          <a:latin typeface="Bradley Hand ITC" panose="03070402050302030203" pitchFamily="66" charset="0"/>
                          <a:cs typeface="Arial" panose="020B0604020202020204" pitchFamily="34" charset="0"/>
                        </a:rPr>
                        <a:t> FINLANDIA  (Naz.</a:t>
                      </a:r>
                    </a:p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b="1" dirty="0" smtClean="0">
                          <a:solidFill>
                            <a:schemeClr val="bg1"/>
                          </a:solidFill>
                          <a:latin typeface="Bradley Hand ITC" panose="03070402050302030203" pitchFamily="66" charset="0"/>
                          <a:cs typeface="Arial" panose="020B0604020202020204" pitchFamily="34" charset="0"/>
                        </a:rPr>
                        <a:t> coordinatrice)               </a:t>
                      </a:r>
                    </a:p>
                  </a:txBody>
                  <a:tcPr marL="25862" marR="25862" marT="0" marB="0"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3200" b="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3200" b="1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  <a:cs typeface="Arial" panose="020B0604020202020204" pitchFamily="34" charset="0"/>
                        </a:rPr>
                        <a:t>Ed. Fisica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862" marR="25862" marT="0" marB="0"/>
                </a:tc>
                <a:extLst>
                  <a:ext uri="{0D108BD9-81ED-4DB2-BD59-A6C34878D82A}">
                    <a16:rowId xmlns:a16="http://schemas.microsoft.com/office/drawing/2014/main" val="3877137842"/>
                  </a:ext>
                </a:extLst>
              </a:tr>
              <a:tr h="1006227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 3" panose="05040102010807070707" pitchFamily="18" charset="2"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it-IT" sz="2800" b="1" dirty="0" smtClean="0">
                          <a:solidFill>
                            <a:schemeClr val="bg1"/>
                          </a:solidFill>
                          <a:latin typeface="Bradley Hand ITC" panose="03070402050302030203" pitchFamily="66" charset="0"/>
                          <a:cs typeface="Arial" panose="020B0604020202020204" pitchFamily="34" charset="0"/>
                        </a:rPr>
                        <a:t> UNGHERIA </a:t>
                      </a:r>
                    </a:p>
                  </a:txBody>
                  <a:tcPr marL="25862" marR="25862" marT="0" marB="0"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3200" b="1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  <a:cs typeface="Arial" panose="020B0604020202020204" pitchFamily="34" charset="0"/>
                        </a:rPr>
                        <a:t>Digital </a:t>
                      </a:r>
                      <a:r>
                        <a:rPr lang="it-IT" sz="3200" b="1" dirty="0" err="1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  <a:cs typeface="Arial" panose="020B0604020202020204" pitchFamily="34" charset="0"/>
                        </a:rPr>
                        <a:t>storytelling</a:t>
                      </a:r>
                      <a:endParaRPr lang="it-IT" sz="3200" b="1" dirty="0" smtClean="0">
                        <a:solidFill>
                          <a:schemeClr val="tx1"/>
                        </a:solidFill>
                        <a:latin typeface="Bradley Hand ITC" panose="03070402050302030203" pitchFamily="66" charset="0"/>
                        <a:cs typeface="Arial" panose="020B0604020202020204" pitchFamily="34" charset="0"/>
                      </a:endParaRPr>
                    </a:p>
                  </a:txBody>
                  <a:tcPr marL="25862" marR="25862" marT="0" marB="0"/>
                </a:tc>
                <a:extLst>
                  <a:ext uri="{0D108BD9-81ED-4DB2-BD59-A6C34878D82A}">
                    <a16:rowId xmlns:a16="http://schemas.microsoft.com/office/drawing/2014/main" val="1275506059"/>
                  </a:ext>
                </a:extLst>
              </a:tr>
              <a:tr h="893932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 3" panose="05040102010807070707" pitchFamily="18" charset="2"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it-IT" sz="2800" b="1" dirty="0" smtClean="0">
                          <a:solidFill>
                            <a:schemeClr val="bg1"/>
                          </a:solidFill>
                          <a:latin typeface="Bradley Hand ITC" panose="03070402050302030203" pitchFamily="66" charset="0"/>
                          <a:cs typeface="Arial" panose="020B0604020202020204" pitchFamily="34" charset="0"/>
                        </a:rPr>
                        <a:t> SLOVENIA </a:t>
                      </a:r>
                    </a:p>
                  </a:txBody>
                  <a:tcPr marL="25862" marR="25862" marT="0" marB="0"/>
                </a:tc>
                <a:tc>
                  <a:txBody>
                    <a:bodyPr/>
                    <a:lstStyle/>
                    <a:p>
                      <a:r>
                        <a:rPr lang="it-IT" sz="3200" b="1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  <a:cs typeface="Arial" panose="020B0604020202020204" pitchFamily="34" charset="0"/>
                        </a:rPr>
                        <a:t>Social stories</a:t>
                      </a:r>
                    </a:p>
                  </a:txBody>
                  <a:tcPr marL="25862" marR="25862" marT="0" marB="0"/>
                </a:tc>
                <a:extLst>
                  <a:ext uri="{0D108BD9-81ED-4DB2-BD59-A6C34878D82A}">
                    <a16:rowId xmlns:a16="http://schemas.microsoft.com/office/drawing/2014/main" val="279975377"/>
                  </a:ext>
                </a:extLst>
              </a:tr>
              <a:tr h="1006227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 3" panose="05040102010807070707" pitchFamily="18" charset="2"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it-IT" sz="2800" b="1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Bradley Hand ITC" panose="03070402050302030203" pitchFamily="66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2800" b="1" dirty="0" smtClean="0">
                          <a:solidFill>
                            <a:schemeClr val="bg1"/>
                          </a:solidFill>
                          <a:latin typeface="Bradley Hand ITC" panose="03070402050302030203" pitchFamily="66" charset="0"/>
                          <a:cs typeface="Arial" panose="020B0604020202020204" pitchFamily="34" charset="0"/>
                        </a:rPr>
                        <a:t>SPAGNA         (Mallorca) </a:t>
                      </a:r>
                      <a:endParaRPr lang="it-IT" sz="2800" dirty="0" smtClean="0">
                        <a:solidFill>
                          <a:schemeClr val="bg1"/>
                        </a:solidFill>
                        <a:effectLst/>
                        <a:latin typeface="Bradley Hand ITC" panose="03070402050302030203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862" marR="25862" marT="0" marB="0"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3200" b="1" dirty="0" smtClean="0">
                          <a:solidFill>
                            <a:schemeClr val="tx1"/>
                          </a:solidFill>
                          <a:latin typeface="Bradley Hand ITC" panose="03070402050302030203" pitchFamily="66" charset="0"/>
                          <a:cs typeface="Arial" panose="020B0604020202020204" pitchFamily="34" charset="0"/>
                        </a:rPr>
                        <a:t>Uguaglianza nell’istruzione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862" marR="25862" marT="0" marB="0"/>
                </a:tc>
                <a:extLst>
                  <a:ext uri="{0D108BD9-81ED-4DB2-BD59-A6C34878D82A}">
                    <a16:rowId xmlns:a16="http://schemas.microsoft.com/office/drawing/2014/main" val="31262740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82954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984417" y="580495"/>
            <a:ext cx="9275766" cy="2214956"/>
          </a:xfrm>
        </p:spPr>
        <p:txBody>
          <a:bodyPr>
            <a:noAutofit/>
          </a:bodyPr>
          <a:lstStyle/>
          <a:p>
            <a:pPr algn="ctr"/>
            <a:r>
              <a:rPr lang="it-IT" sz="10000" b="1" dirty="0" smtClean="0">
                <a:solidFill>
                  <a:srgbClr val="FF0000"/>
                </a:solidFill>
                <a:effectLst>
                  <a:outerShdw blurRad="63500" sx="102000" sy="102000" algn="ctr">
                    <a:srgbClr val="000000">
                      <a:alpha val="40000"/>
                    </a:srgbClr>
                  </a:outerShdw>
                </a:effectLst>
                <a:latin typeface="Bradley Hand ITC" panose="03070402050302030203" pitchFamily="66" charset="0"/>
              </a:rPr>
              <a:t>Erasmus club</a:t>
            </a:r>
            <a:endParaRPr lang="it-IT" sz="10000" dirty="0"/>
          </a:p>
        </p:txBody>
      </p:sp>
      <p:pic>
        <p:nvPicPr>
          <p:cNvPr id="6" name="Immagine 5" descr="Cerchio, Colorato, Cooperazione, Holding Mani, Uman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189" y="3605349"/>
            <a:ext cx="3249444" cy="29398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03645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65761" y="1"/>
            <a:ext cx="11537482" cy="1209822"/>
          </a:xfrm>
          <a:effectLst/>
        </p:spPr>
        <p:txBody>
          <a:bodyPr>
            <a:noAutofit/>
          </a:bodyPr>
          <a:lstStyle/>
          <a:p>
            <a:pPr algn="ctr"/>
            <a:r>
              <a:rPr lang="it-IT" sz="5200" b="1" dirty="0">
                <a:solidFill>
                  <a:srgbClr val="FF0000"/>
                </a:solidFill>
                <a:effectLst>
                  <a:outerShdw blurRad="63500" sx="102000" sy="102000" algn="ctr">
                    <a:srgbClr val="000000">
                      <a:alpha val="40000"/>
                    </a:srgbClr>
                  </a:outerShdw>
                </a:effectLst>
                <a:latin typeface="Bradley Hand ITC" panose="03070402050302030203" pitchFamily="66" charset="0"/>
              </a:rPr>
              <a:t>C</a:t>
            </a:r>
            <a:r>
              <a:rPr lang="it-IT" sz="5200" b="1" smtClean="0">
                <a:solidFill>
                  <a:srgbClr val="FF0000"/>
                </a:solidFill>
                <a:effectLst>
                  <a:outerShdw blurRad="63500" sx="102000" sy="102000" algn="ctr">
                    <a:srgbClr val="000000">
                      <a:alpha val="40000"/>
                    </a:srgbClr>
                  </a:outerShdw>
                </a:effectLst>
                <a:latin typeface="Bradley Hand ITC" panose="03070402050302030203" pitchFamily="66" charset="0"/>
              </a:rPr>
              <a:t>iascun </a:t>
            </a:r>
            <a:r>
              <a:rPr lang="it-IT" sz="5200" b="1" dirty="0" smtClean="0">
                <a:solidFill>
                  <a:srgbClr val="FF0000"/>
                </a:solidFill>
                <a:effectLst>
                  <a:outerShdw blurRad="63500" sx="102000" sy="102000" algn="ctr">
                    <a:srgbClr val="000000">
                      <a:alpha val="40000"/>
                    </a:srgbClr>
                  </a:outerShdw>
                </a:effectLst>
                <a:latin typeface="Bradley Hand ITC" panose="03070402050302030203" pitchFamily="66" charset="0"/>
              </a:rPr>
              <a:t>componente del Club ha il</a:t>
            </a:r>
            <a:br>
              <a:rPr lang="it-IT" sz="5200" b="1" dirty="0" smtClean="0">
                <a:solidFill>
                  <a:srgbClr val="FF0000"/>
                </a:solidFill>
                <a:effectLst>
                  <a:outerShdw blurRad="63500" sx="102000" sy="102000" algn="ctr">
                    <a:srgbClr val="000000">
                      <a:alpha val="40000"/>
                    </a:srgbClr>
                  </a:outerShdw>
                </a:effectLst>
                <a:latin typeface="Bradley Hand ITC" panose="03070402050302030203" pitchFamily="66" charset="0"/>
              </a:rPr>
            </a:br>
            <a:r>
              <a:rPr lang="it-IT" sz="5200" b="1" dirty="0">
                <a:solidFill>
                  <a:srgbClr val="FF0000"/>
                </a:solidFill>
                <a:effectLst>
                  <a:outerShdw blurRad="63500" sx="102000" sy="102000" algn="ctr">
                    <a:srgbClr val="000000">
                      <a:alpha val="40000"/>
                    </a:srgbClr>
                  </a:outerShdw>
                </a:effectLst>
                <a:latin typeface="Bradley Hand ITC" panose="03070402050302030203" pitchFamily="66" charset="0"/>
              </a:rPr>
              <a:t> </a:t>
            </a:r>
            <a:r>
              <a:rPr lang="it-IT" sz="5200" b="1" dirty="0" smtClean="0">
                <a:solidFill>
                  <a:srgbClr val="FF0000"/>
                </a:solidFill>
                <a:effectLst>
                  <a:outerShdw blurRad="63500" sx="102000" sy="102000" algn="ctr">
                    <a:srgbClr val="000000">
                      <a:alpha val="40000"/>
                    </a:srgbClr>
                  </a:outerShdw>
                </a:effectLst>
                <a:latin typeface="Bradley Hand ITC" panose="03070402050302030203" pitchFamily="66" charset="0"/>
              </a:rPr>
              <a:t>       compito di</a:t>
            </a:r>
            <a:endParaRPr lang="it-IT" sz="5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98806" y="1913205"/>
            <a:ext cx="10904436" cy="4642339"/>
          </a:xfrm>
        </p:spPr>
        <p:txBody>
          <a:bodyPr anchor="ctr">
            <a:normAutofit fontScale="25000" lnSpcReduction="20000"/>
          </a:bodyPr>
          <a:lstStyle/>
          <a:p>
            <a:pPr>
              <a:lnSpc>
                <a:spcPct val="150000"/>
              </a:lnSpc>
            </a:pPr>
            <a:r>
              <a:rPr lang="it-IT" sz="112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Partecipare, se scelto, alle mobilità previste</a:t>
            </a:r>
          </a:p>
          <a:p>
            <a:pPr>
              <a:lnSpc>
                <a:spcPct val="150000"/>
              </a:lnSpc>
            </a:pPr>
            <a:r>
              <a:rPr lang="it-IT" sz="112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Svolgere </a:t>
            </a:r>
            <a:r>
              <a:rPr lang="it-IT" sz="11200" b="1" dirty="0">
                <a:solidFill>
                  <a:schemeClr val="tx1"/>
                </a:solidFill>
                <a:latin typeface="Bradley Hand ITC" panose="03070402050302030203" pitchFamily="66" charset="0"/>
              </a:rPr>
              <a:t>attività di preparazione alla </a:t>
            </a:r>
            <a:r>
              <a:rPr lang="it-IT" sz="112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mobilità (per l’Ungheria si farà una presentazione della scuola in inglese). </a:t>
            </a:r>
            <a:endParaRPr lang="it-IT" sz="11200" b="1" dirty="0">
              <a:solidFill>
                <a:schemeClr val="tx1"/>
              </a:solidFill>
              <a:latin typeface="Bradley Hand ITC" panose="03070402050302030203" pitchFamily="66" charset="0"/>
            </a:endParaRPr>
          </a:p>
          <a:p>
            <a:pPr>
              <a:lnSpc>
                <a:spcPct val="150000"/>
              </a:lnSpc>
            </a:pPr>
            <a:r>
              <a:rPr lang="it-IT" sz="112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diffondere </a:t>
            </a:r>
            <a:r>
              <a:rPr lang="it-IT" sz="11200" b="1" dirty="0">
                <a:solidFill>
                  <a:schemeClr val="tx1"/>
                </a:solidFill>
                <a:latin typeface="Bradley Hand ITC" panose="03070402050302030203" pitchFamily="66" charset="0"/>
              </a:rPr>
              <a:t>e socializzare le attività e i diversi </a:t>
            </a:r>
            <a:r>
              <a:rPr lang="it-IT" sz="11200" b="1" dirty="0" err="1">
                <a:solidFill>
                  <a:schemeClr val="tx1"/>
                </a:solidFill>
                <a:latin typeface="Bradley Hand ITC" panose="03070402050302030203" pitchFamily="66" charset="0"/>
              </a:rPr>
              <a:t>step</a:t>
            </a:r>
            <a:r>
              <a:rPr lang="it-IT" sz="11200" b="1" dirty="0">
                <a:solidFill>
                  <a:schemeClr val="tx1"/>
                </a:solidFill>
                <a:latin typeface="Bradley Hand ITC" panose="03070402050302030203" pitchFamily="66" charset="0"/>
              </a:rPr>
              <a:t> del </a:t>
            </a:r>
            <a:r>
              <a:rPr lang="it-IT" sz="112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progetto, </a:t>
            </a:r>
            <a:r>
              <a:rPr lang="it-IT" sz="11200" b="1" dirty="0">
                <a:solidFill>
                  <a:schemeClr val="tx1"/>
                </a:solidFill>
                <a:latin typeface="Bradley Hand ITC" panose="03070402050302030203" pitchFamily="66" charset="0"/>
              </a:rPr>
              <a:t>anche attraverso l'uso dei social (sono state create infatti pagine </a:t>
            </a:r>
            <a:r>
              <a:rPr lang="it-IT" sz="11200" b="1" dirty="0" err="1">
                <a:solidFill>
                  <a:schemeClr val="tx1"/>
                </a:solidFill>
                <a:latin typeface="Bradley Hand ITC" panose="03070402050302030203" pitchFamily="66" charset="0"/>
              </a:rPr>
              <a:t>Facebook</a:t>
            </a:r>
            <a:r>
              <a:rPr lang="it-IT" sz="11200" b="1" dirty="0">
                <a:solidFill>
                  <a:schemeClr val="tx1"/>
                </a:solidFill>
                <a:latin typeface="Bradley Hand ITC" panose="03070402050302030203" pitchFamily="66" charset="0"/>
              </a:rPr>
              <a:t> e Instagram</a:t>
            </a:r>
            <a:r>
              <a:rPr lang="it-IT" sz="112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).</a:t>
            </a:r>
          </a:p>
          <a:p>
            <a:pPr>
              <a:lnSpc>
                <a:spcPct val="150000"/>
              </a:lnSpc>
            </a:pPr>
            <a:r>
              <a:rPr lang="it-IT" sz="112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Allestire ed aggiornare un «Erasmus Corner» in ogni scuola</a:t>
            </a:r>
          </a:p>
          <a:p>
            <a:pPr>
              <a:lnSpc>
                <a:spcPct val="150000"/>
              </a:lnSpc>
            </a:pPr>
            <a:r>
              <a:rPr lang="it-IT" sz="112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Pianificare  pratiche </a:t>
            </a:r>
            <a:r>
              <a:rPr lang="it-IT" sz="11200" b="1" dirty="0">
                <a:solidFill>
                  <a:schemeClr val="tx1"/>
                </a:solidFill>
                <a:latin typeface="Bradley Hand ITC" panose="03070402050302030203" pitchFamily="66" charset="0"/>
              </a:rPr>
              <a:t>di gestione creativa dei </a:t>
            </a:r>
            <a:r>
              <a:rPr lang="it-IT" sz="112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conflitti, assumendo </a:t>
            </a:r>
            <a:r>
              <a:rPr lang="it-IT" sz="11200" b="1" dirty="0">
                <a:solidFill>
                  <a:schemeClr val="tx1"/>
                </a:solidFill>
                <a:latin typeface="Bradley Hand ITC" panose="03070402050302030203" pitchFamily="66" charset="0"/>
              </a:rPr>
              <a:t>un ruolo attivo nel progetto e </a:t>
            </a:r>
            <a:r>
              <a:rPr lang="it-IT" sz="112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attuando </a:t>
            </a:r>
            <a:r>
              <a:rPr lang="it-IT" sz="11200" b="1" dirty="0">
                <a:solidFill>
                  <a:schemeClr val="tx1"/>
                </a:solidFill>
                <a:latin typeface="Bradley Hand ITC" panose="03070402050302030203" pitchFamily="66" charset="0"/>
              </a:rPr>
              <a:t>queste pratiche </a:t>
            </a:r>
            <a:r>
              <a:rPr lang="it-IT" sz="112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nelle proprie </a:t>
            </a:r>
            <a:r>
              <a:rPr lang="it-IT" sz="11200" b="1" dirty="0">
                <a:solidFill>
                  <a:schemeClr val="tx1"/>
                </a:solidFill>
                <a:latin typeface="Bradley Hand ITC" panose="03070402050302030203" pitchFamily="66" charset="0"/>
              </a:rPr>
              <a:t>classi.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64484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2218</TotalTime>
  <Words>542</Words>
  <Application>Microsoft Office PowerPoint</Application>
  <PresentationFormat>Widescreen</PresentationFormat>
  <Paragraphs>74</Paragraphs>
  <Slides>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7" baseType="lpstr">
      <vt:lpstr>Arial</vt:lpstr>
      <vt:lpstr>Bradley Hand ITC</vt:lpstr>
      <vt:lpstr>Calibri</vt:lpstr>
      <vt:lpstr>Century Gothic</vt:lpstr>
      <vt:lpstr>Comic Sans MS</vt:lpstr>
      <vt:lpstr>Permanent Marker</vt:lpstr>
      <vt:lpstr>Times New Roman</vt:lpstr>
      <vt:lpstr>Wingdings 3</vt:lpstr>
      <vt:lpstr>Filo</vt:lpstr>
      <vt:lpstr>Presentazione standard di PowerPoint</vt:lpstr>
      <vt:lpstr>Cos’è  </vt:lpstr>
      <vt:lpstr>Presentazione standard di PowerPoint</vt:lpstr>
      <vt:lpstr>Cosa si propone di fare</vt:lpstr>
      <vt:lpstr>Come</vt:lpstr>
      <vt:lpstr>Presentazione standard di PowerPoint</vt:lpstr>
      <vt:lpstr>Erasmus club</vt:lpstr>
      <vt:lpstr>Ciascun componente del Club ha il         compito di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 +</dc:title>
  <dc:creator>Maria Luisa Barbone</dc:creator>
  <cp:lastModifiedBy>Maria Luisa Barbone</cp:lastModifiedBy>
  <cp:revision>44</cp:revision>
  <dcterms:created xsi:type="dcterms:W3CDTF">2019-02-07T22:33:14Z</dcterms:created>
  <dcterms:modified xsi:type="dcterms:W3CDTF">2019-02-11T22:21:33Z</dcterms:modified>
</cp:coreProperties>
</file>